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5143500" cx="9144000"/>
  <p:notesSz cx="6858000" cy="9144000"/>
  <p:embeddedFontLst>
    <p:embeddedFont>
      <p:font typeface="Roboto Condensed"/>
      <p:regular r:id="rId36"/>
      <p:bold r:id="rId37"/>
      <p:italic r:id="rId38"/>
      <p:boldItalic r:id="rId39"/>
    </p:embeddedFont>
    <p:embeddedFont>
      <p:font typeface="Oswald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6.xml"/><Relationship Id="rId41" Type="http://schemas.openxmlformats.org/officeDocument/2006/relationships/font" Target="fonts/Oswald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Condensed-bold.fntdata"/><Relationship Id="rId14" Type="http://schemas.openxmlformats.org/officeDocument/2006/relationships/slide" Target="slides/slide10.xml"/><Relationship Id="rId36" Type="http://schemas.openxmlformats.org/officeDocument/2006/relationships/font" Target="fonts/RobotoCondensed-regular.fntdata"/><Relationship Id="rId17" Type="http://schemas.openxmlformats.org/officeDocument/2006/relationships/slide" Target="slides/slide13.xml"/><Relationship Id="rId39" Type="http://schemas.openxmlformats.org/officeDocument/2006/relationships/font" Target="fonts/RobotoCondensed-boldItalic.fntdata"/><Relationship Id="rId16" Type="http://schemas.openxmlformats.org/officeDocument/2006/relationships/slide" Target="slides/slide12.xml"/><Relationship Id="rId38" Type="http://schemas.openxmlformats.org/officeDocument/2006/relationships/font" Target="fonts/RobotoCondensed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ad07c7cdb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ad07c7cd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 someone who inspires you, not someone random.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ad07c7cdb_0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ad07c7cd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ad07c7cdb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6ad07c7cd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ad07c7cdb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ad07c7cd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b14848cf1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b14848cf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b14848cf1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b14848c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ad07c7cdb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ad07c7c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ad07c7cdb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6ad07c7cd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ad07c7cdb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ad07c7cd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ad07c7cdb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ad07c7cd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0b55a86e4_2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0b55a86e4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0b55a86e4_2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0b55a86e4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b3f55a50291c2e9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b3f55a50291c2e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b3f55a50291c2e9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b3f55a50291c2e9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0b55a86e4_2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0b55a86e4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0b55a86e4_2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0b55a86e4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b3f55a50291c2e9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b3f55a50291c2e9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b3f55a50291c2e9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4b3f55a50291c2e9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0b55a86e4_2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70b55a86e4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0b55a86e4_2_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0b55a86e4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 known american graphic artist and social activist. He is also a skateboarder. His work is usually political, in that it addresses people in politics or political situations.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580bc6a3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7580bc6a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551334e02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551334e0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51334e02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51334e0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of Andre the Giant, the images/”obey” have no meaning. They are used to experiment with </a:t>
            </a:r>
            <a:r>
              <a:rPr lang="en"/>
              <a:t>phenomenology - reactions people have when viewing something for the first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image is ambiguous. Leaving the viewer to use their own opinions to decipher what they think the image means 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551334e02_0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551334e0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well known for his “Hope” poster of former President Obama, 2008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551334e02_0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551334e0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during the “rise” of Donald </a:t>
            </a:r>
            <a:r>
              <a:rPr lang="en"/>
              <a:t>Trump's</a:t>
            </a:r>
            <a:r>
              <a:rPr lang="en"/>
              <a:t> campaign and presidency as a response to his </a:t>
            </a:r>
            <a:r>
              <a:rPr lang="en"/>
              <a:t>rhetoric</a:t>
            </a:r>
            <a:r>
              <a:rPr lang="en"/>
              <a:t> about women and minorities in America, 2017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551334e02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551334e0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a series created for the “We the Future” campaign, showcasing 3 youth leaders. This campaign is designed to place artwork in classrooms that show student leaders as a way to inform students about current events and what others are doing about it.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551334e02_0_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551334e0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 most recent works now include collage in the background. He still keeps a posterized style.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After viewing his works, how would you </a:t>
            </a:r>
            <a:r>
              <a:rPr lang="en"/>
              <a:t>describe</a:t>
            </a:r>
            <a:r>
              <a:rPr lang="en"/>
              <a:t> his style, technique, meaning?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 does he use color to create form?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ad07c7cdb_0_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ad07c7cd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4BB5D9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09666" y="2185857"/>
            <a:ext cx="3534604" cy="3432788"/>
            <a:chOff x="6172200" y="2656118"/>
            <a:chExt cx="2971754" cy="2886151"/>
          </a:xfrm>
        </p:grpSpPr>
        <p:sp>
          <p:nvSpPr>
            <p:cNvPr id="11" name="Google Shape;11;p2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16" name="Google Shape;16;p2"/>
          <p:cNvGrpSpPr/>
          <p:nvPr/>
        </p:nvGrpSpPr>
        <p:grpSpPr>
          <a:xfrm>
            <a:off x="-22" y="-324543"/>
            <a:ext cx="3068579" cy="1910876"/>
            <a:chOff x="-32" y="-215963"/>
            <a:chExt cx="2163561" cy="1347300"/>
          </a:xfrm>
        </p:grpSpPr>
        <p:sp>
          <p:nvSpPr>
            <p:cNvPr id="17" name="Google Shape;17;p2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22" name="Google Shape;22;p2"/>
          <p:cNvSpPr txBox="1"/>
          <p:nvPr>
            <p:ph type="ctrTitle"/>
          </p:nvPr>
        </p:nvSpPr>
        <p:spPr>
          <a:xfrm>
            <a:off x="685800" y="2753825"/>
            <a:ext cx="5671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ansparent Shapes">
  <p:cSld name="BLANK_1">
    <p:bg>
      <p:bgPr>
        <a:solidFill>
          <a:srgbClr val="3796B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1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151" name="Google Shape;151;p11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grpSp>
        <p:nvGrpSpPr>
          <p:cNvPr id="156" name="Google Shape;156;p11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57" name="Google Shape;157;p11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sp>
        <p:nvSpPr>
          <p:cNvPr id="162" name="Google Shape;162;p11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FF9900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25" name="Google Shape;25;p3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30" name="Google Shape;30;p3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31" name="Google Shape;31;p3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36" name="Google Shape;36;p3"/>
          <p:cNvSpPr txBox="1"/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" name="Google Shape;37;p3"/>
          <p:cNvSpPr txBox="1"/>
          <p:nvPr>
            <p:ph idx="1" type="subTitle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/>
          <p:nvPr>
            <p:ph idx="1" type="body"/>
          </p:nvPr>
        </p:nvSpPr>
        <p:spPr>
          <a:xfrm>
            <a:off x="2822775" y="2161800"/>
            <a:ext cx="34983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»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grpSp>
        <p:nvGrpSpPr>
          <p:cNvPr id="41" name="Google Shape;41;p4"/>
          <p:cNvGrpSpPr/>
          <p:nvPr/>
        </p:nvGrpSpPr>
        <p:grpSpPr>
          <a:xfrm>
            <a:off x="5609666" y="2185857"/>
            <a:ext cx="3534604" cy="3432788"/>
            <a:chOff x="6172200" y="2656118"/>
            <a:chExt cx="2971754" cy="2886151"/>
          </a:xfrm>
        </p:grpSpPr>
        <p:sp>
          <p:nvSpPr>
            <p:cNvPr id="42" name="Google Shape;42;p4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grpSp>
        <p:nvGrpSpPr>
          <p:cNvPr id="47" name="Google Shape;47;p4"/>
          <p:cNvGrpSpPr/>
          <p:nvPr/>
        </p:nvGrpSpPr>
        <p:grpSpPr>
          <a:xfrm>
            <a:off x="-22" y="-324543"/>
            <a:ext cx="3068579" cy="1910876"/>
            <a:chOff x="-32" y="-215963"/>
            <a:chExt cx="2163561" cy="1347300"/>
          </a:xfrm>
        </p:grpSpPr>
        <p:sp>
          <p:nvSpPr>
            <p:cNvPr id="48" name="Google Shape;48;p4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53" name="Google Shape;53;p4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5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56" name="Google Shape;56;p5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61" name="Google Shape;61;p5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62" name="Google Shape;62;p5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67" name="Google Shape;67;p5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" name="Google Shape;68;p5"/>
          <p:cNvSpPr txBox="1"/>
          <p:nvPr>
            <p:ph idx="1" type="body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»"/>
              <a:defRPr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69" name="Google Shape;69;p5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6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72" name="Google Shape;72;p6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77" name="Google Shape;77;p6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78" name="Google Shape;78;p6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83" name="Google Shape;83;p6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4" name="Google Shape;84;p6"/>
          <p:cNvSpPr txBox="1"/>
          <p:nvPr>
            <p:ph idx="1" type="body"/>
          </p:nvPr>
        </p:nvSpPr>
        <p:spPr>
          <a:xfrm>
            <a:off x="1031425" y="1860875"/>
            <a:ext cx="2796000" cy="30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85" name="Google Shape;85;p6"/>
          <p:cNvSpPr txBox="1"/>
          <p:nvPr>
            <p:ph idx="2" type="body"/>
          </p:nvPr>
        </p:nvSpPr>
        <p:spPr>
          <a:xfrm>
            <a:off x="3995772" y="1860875"/>
            <a:ext cx="2796000" cy="30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86" name="Google Shape;86;p6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7"/>
          <p:cNvGrpSpPr/>
          <p:nvPr/>
        </p:nvGrpSpPr>
        <p:grpSpPr>
          <a:xfrm>
            <a:off x="6791633" y="3181575"/>
            <a:ext cx="2352143" cy="2284388"/>
            <a:chOff x="6172200" y="2656118"/>
            <a:chExt cx="2971754" cy="2886151"/>
          </a:xfrm>
        </p:grpSpPr>
        <p:sp>
          <p:nvSpPr>
            <p:cNvPr id="89" name="Google Shape;89;p7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94" name="Google Shape;94;p7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95" name="Google Shape;95;p7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00" name="Google Shape;100;p7"/>
          <p:cNvSpPr txBox="1"/>
          <p:nvPr>
            <p:ph type="title"/>
          </p:nvPr>
        </p:nvSpPr>
        <p:spPr>
          <a:xfrm>
            <a:off x="1031425" y="1149725"/>
            <a:ext cx="63210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1031425" y="1830425"/>
            <a:ext cx="2037600" cy="30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»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2" name="Google Shape;102;p7"/>
          <p:cNvSpPr txBox="1"/>
          <p:nvPr>
            <p:ph idx="2" type="body"/>
          </p:nvPr>
        </p:nvSpPr>
        <p:spPr>
          <a:xfrm>
            <a:off x="3173275" y="1830425"/>
            <a:ext cx="2037600" cy="30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»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3" name="Google Shape;103;p7"/>
          <p:cNvSpPr txBox="1"/>
          <p:nvPr>
            <p:ph idx="3" type="body"/>
          </p:nvPr>
        </p:nvSpPr>
        <p:spPr>
          <a:xfrm>
            <a:off x="5315125" y="1830425"/>
            <a:ext cx="2037600" cy="30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»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4" name="Google Shape;104;p7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8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107" name="Google Shape;107;p8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112" name="Google Shape;112;p8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13" name="Google Shape;113;p8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18" name="Google Shape;118;p8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9" name="Google Shape;119;p8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9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22" name="Google Shape;122;p9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27" name="Google Shape;127;p9"/>
          <p:cNvSpPr txBox="1"/>
          <p:nvPr>
            <p:ph idx="1" type="body"/>
          </p:nvPr>
        </p:nvSpPr>
        <p:spPr>
          <a:xfrm>
            <a:off x="1097775" y="4025300"/>
            <a:ext cx="6948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grpSp>
        <p:nvGrpSpPr>
          <p:cNvPr id="128" name="Google Shape;128;p9"/>
          <p:cNvGrpSpPr/>
          <p:nvPr/>
        </p:nvGrpSpPr>
        <p:grpSpPr>
          <a:xfrm>
            <a:off x="6791633" y="3181575"/>
            <a:ext cx="2352143" cy="2284388"/>
            <a:chOff x="6172200" y="2656118"/>
            <a:chExt cx="2971754" cy="2886151"/>
          </a:xfrm>
        </p:grpSpPr>
        <p:sp>
          <p:nvSpPr>
            <p:cNvPr id="129" name="Google Shape;129;p9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9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137" name="Google Shape;137;p10"/>
            <p:cNvSpPr/>
            <p:nvPr/>
          </p:nvSpPr>
          <p:spPr>
            <a:xfrm flipH="1" rot="9208626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flipH="1" rot="9208633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0"/>
            <p:cNvSpPr/>
            <p:nvPr/>
          </p:nvSpPr>
          <p:spPr>
            <a:xfrm flipH="1" rot="9208606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0"/>
            <p:cNvSpPr/>
            <p:nvPr/>
          </p:nvSpPr>
          <p:spPr>
            <a:xfrm flipH="1" rot="9208678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8289303" y="2656118"/>
              <a:ext cx="854651" cy="1929080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142" name="Google Shape;142;p10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43" name="Google Shape;143;p10"/>
            <p:cNvSpPr/>
            <p:nvPr/>
          </p:nvSpPr>
          <p:spPr>
            <a:xfrm flipH="1" rot="-1591408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0"/>
            <p:cNvSpPr/>
            <p:nvPr/>
          </p:nvSpPr>
          <p:spPr>
            <a:xfrm flipH="1" rot="-159137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0"/>
            <p:cNvSpPr/>
            <p:nvPr/>
          </p:nvSpPr>
          <p:spPr>
            <a:xfrm flipH="1" rot="-1591339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 flipH="1" rot="-1591322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0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rect b="b" l="l" r="r" t="t"/>
              <a:pathLst>
                <a:path extrusionOk="0" h="84860" w="37596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48" name="Google Shape;148;p10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b="1" sz="30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pollev.com/leahlafevre659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image" Target="../media/image16.jpg"/><Relationship Id="rId5" Type="http://schemas.openxmlformats.org/officeDocument/2006/relationships/image" Target="../media/image1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artnet.com/artists/shepard-fairey/" TargetMode="External"/><Relationship Id="rId4" Type="http://schemas.openxmlformats.org/officeDocument/2006/relationships/hyperlink" Target="https://en.wikipedia.org/wiki/Shepard_Fairey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>
            <p:ph type="ctrTitle"/>
          </p:nvPr>
        </p:nvSpPr>
        <p:spPr>
          <a:xfrm>
            <a:off x="685800" y="2753825"/>
            <a:ext cx="63462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Obey: Inspiring Portraits of the 20th Century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"/>
          <p:cNvSpPr txBox="1"/>
          <p:nvPr>
            <p:ph type="title"/>
          </p:nvPr>
        </p:nvSpPr>
        <p:spPr>
          <a:xfrm>
            <a:off x="833250" y="275775"/>
            <a:ext cx="74775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9900"/>
                </a:solidFill>
              </a:rPr>
              <a:t>Select a Person &amp; Posterize on Photoshop</a:t>
            </a:r>
            <a:endParaRPr sz="2400">
              <a:solidFill>
                <a:srgbClr val="FF99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9900"/>
                </a:solidFill>
              </a:rPr>
              <a:t>(Seleccione una persona y posterice la foto en photoshop)</a:t>
            </a:r>
            <a:endParaRPr sz="1800">
              <a:solidFill>
                <a:srgbClr val="FF9900"/>
              </a:solidFill>
            </a:endParaRPr>
          </a:p>
        </p:txBody>
      </p:sp>
      <p:sp>
        <p:nvSpPr>
          <p:cNvPr id="233" name="Google Shape;233;p21"/>
          <p:cNvSpPr txBox="1"/>
          <p:nvPr>
            <p:ph idx="1" type="body"/>
          </p:nvPr>
        </p:nvSpPr>
        <p:spPr>
          <a:xfrm>
            <a:off x="1691850" y="4526700"/>
            <a:ext cx="5760300" cy="6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Sir Nicholas Winton</a:t>
            </a:r>
            <a:endParaRPr/>
          </a:p>
        </p:txBody>
      </p:sp>
      <p:sp>
        <p:nvSpPr>
          <p:cNvPr id="234" name="Google Shape;234;p21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5" name="Google Shape;2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0" y="956463"/>
            <a:ext cx="5905500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"/>
          <p:cNvSpPr txBox="1"/>
          <p:nvPr>
            <p:ph type="title"/>
          </p:nvPr>
        </p:nvSpPr>
        <p:spPr>
          <a:xfrm>
            <a:off x="1691850" y="273650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Value Scale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(Escala de valor de color)</a:t>
            </a:r>
            <a:endParaRPr sz="2400"/>
          </a:p>
        </p:txBody>
      </p:sp>
      <p:sp>
        <p:nvSpPr>
          <p:cNvPr id="241" name="Google Shape;241;p22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2" name="Google Shape;242;p22"/>
          <p:cNvPicPr preferRelativeResize="0"/>
          <p:nvPr/>
        </p:nvPicPr>
        <p:blipFill rotWithShape="1">
          <a:blip r:embed="rId3">
            <a:alphaModFix/>
          </a:blip>
          <a:srcRect b="21254" l="10077" r="12934" t="21128"/>
          <a:stretch/>
        </p:blipFill>
        <p:spPr>
          <a:xfrm>
            <a:off x="1996175" y="954350"/>
            <a:ext cx="5151652" cy="3855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>
            <p:ph type="title"/>
          </p:nvPr>
        </p:nvSpPr>
        <p:spPr>
          <a:xfrm>
            <a:off x="592725" y="175275"/>
            <a:ext cx="8328000" cy="11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Transfer/Color The Image &amp; Paste on Background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4587"/>
                </a:solidFill>
              </a:rPr>
              <a:t>(Transferir / colorear la imagen y pegar en el fondo)</a:t>
            </a:r>
            <a:endParaRPr sz="2400">
              <a:solidFill>
                <a:srgbClr val="1C4587"/>
              </a:solidFill>
            </a:endParaRPr>
          </a:p>
        </p:txBody>
      </p:sp>
      <p:sp>
        <p:nvSpPr>
          <p:cNvPr id="248" name="Google Shape;248;p23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9" name="Google Shape;249;p23"/>
          <p:cNvPicPr preferRelativeResize="0"/>
          <p:nvPr/>
        </p:nvPicPr>
        <p:blipFill rotWithShape="1">
          <a:blip r:embed="rId3">
            <a:alphaModFix/>
          </a:blip>
          <a:srcRect b="0" l="0" r="18613" t="0"/>
          <a:stretch/>
        </p:blipFill>
        <p:spPr>
          <a:xfrm>
            <a:off x="1777000" y="1366575"/>
            <a:ext cx="5204900" cy="359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"/>
          <p:cNvSpPr txBox="1"/>
          <p:nvPr>
            <p:ph type="title"/>
          </p:nvPr>
        </p:nvSpPr>
        <p:spPr>
          <a:xfrm>
            <a:off x="1691850" y="1652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Requirements</a:t>
            </a:r>
            <a:r>
              <a:rPr lang="en">
                <a:solidFill>
                  <a:srgbClr val="FF9900"/>
                </a:solidFill>
              </a:rPr>
              <a:t> 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255" name="Google Shape;255;p24"/>
          <p:cNvSpPr txBox="1"/>
          <p:nvPr>
            <p:ph idx="1" type="body"/>
          </p:nvPr>
        </p:nvSpPr>
        <p:spPr>
          <a:xfrm>
            <a:off x="478925" y="983500"/>
            <a:ext cx="7949700" cy="29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»"/>
            </a:pPr>
            <a:r>
              <a:rPr lang="en" sz="2400" u="sng"/>
              <a:t>Photo</a:t>
            </a:r>
            <a:r>
              <a:rPr lang="en" sz="2400"/>
              <a:t>: Someone from history (20th cent.) that inspires you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⋄"/>
            </a:pPr>
            <a:r>
              <a:rPr lang="en" sz="2400"/>
              <a:t>Clear, close up photo, fits page, good contrast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⋄"/>
            </a:pPr>
            <a:r>
              <a:rPr lang="en" sz="2400"/>
              <a:t>Can’t be an image of a drawing/painting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lang="en" sz="2400" u="sng"/>
              <a:t>Color</a:t>
            </a:r>
            <a:r>
              <a:rPr lang="en" sz="2400"/>
              <a:t>: 5-7 values, multicolored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»"/>
            </a:pPr>
            <a:r>
              <a:rPr lang="en" sz="2400"/>
              <a:t>Foto: alguien de la historia que te inspira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⋄"/>
            </a:pPr>
            <a:r>
              <a:rPr lang="en" sz="2400"/>
              <a:t>Claro, foto de primer plano, se ajusta a la página, buen contraste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⋄"/>
            </a:pPr>
            <a:r>
              <a:rPr lang="en" sz="2400"/>
              <a:t>No puede ser un imagen de un dibujo / pintura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lang="en" sz="2400"/>
              <a:t>Color: 5-7 valores, multicolor</a:t>
            </a:r>
            <a:endParaRPr sz="2400"/>
          </a:p>
        </p:txBody>
      </p:sp>
      <p:sp>
        <p:nvSpPr>
          <p:cNvPr id="256" name="Google Shape;256;p24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Posterize your image on...</a:t>
            </a:r>
            <a:endParaRPr/>
          </a:p>
        </p:txBody>
      </p:sp>
      <p:sp>
        <p:nvSpPr>
          <p:cNvPr id="262" name="Google Shape;262;p25"/>
          <p:cNvSpPr txBox="1"/>
          <p:nvPr>
            <p:ph idx="1" type="body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/>
              <a:t>P</a:t>
            </a:r>
            <a:r>
              <a:rPr lang="en" sz="4800"/>
              <a:t>ixlr.com</a:t>
            </a:r>
            <a:endParaRPr sz="4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/>
              <a:t>We will do this </a:t>
            </a:r>
            <a:r>
              <a:rPr b="1" lang="en" sz="3000"/>
              <a:t>together</a:t>
            </a:r>
            <a:endParaRPr b="1" sz="3000"/>
          </a:p>
        </p:txBody>
      </p:sp>
      <p:sp>
        <p:nvSpPr>
          <p:cNvPr id="263" name="Google Shape;263;p25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 LaFevre’s Email</a:t>
            </a:r>
            <a:endParaRPr/>
          </a:p>
        </p:txBody>
      </p:sp>
      <p:sp>
        <p:nvSpPr>
          <p:cNvPr id="269" name="Google Shape;269;p26"/>
          <p:cNvSpPr txBox="1"/>
          <p:nvPr>
            <p:ph idx="1" type="body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/>
              <a:t>lafevrl1@tcnj.edu</a:t>
            </a:r>
            <a:endParaRPr sz="3600"/>
          </a:p>
        </p:txBody>
      </p:sp>
      <p:sp>
        <p:nvSpPr>
          <p:cNvPr id="270" name="Google Shape;270;p26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/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Day 2</a:t>
            </a:r>
            <a:endParaRPr sz="6000"/>
          </a:p>
        </p:txBody>
      </p:sp>
      <p:sp>
        <p:nvSpPr>
          <p:cNvPr id="276" name="Google Shape;276;p27"/>
          <p:cNvSpPr txBox="1"/>
          <p:nvPr>
            <p:ph idx="1" type="subTitle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Inspiring Figures</a:t>
            </a:r>
            <a:endParaRPr sz="3000"/>
          </a:p>
        </p:txBody>
      </p:sp>
      <p:sp>
        <p:nvSpPr>
          <p:cNvPr id="277" name="Google Shape;277;p27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>
            <p:ph type="title"/>
          </p:nvPr>
        </p:nvSpPr>
        <p:spPr>
          <a:xfrm>
            <a:off x="2036000" y="115000"/>
            <a:ext cx="69552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Opening Activity (actividad de apertura)</a:t>
            </a:r>
            <a:endParaRPr/>
          </a:p>
        </p:txBody>
      </p:sp>
      <p:sp>
        <p:nvSpPr>
          <p:cNvPr id="283" name="Google Shape;283;p28"/>
          <p:cNvSpPr txBox="1"/>
          <p:nvPr>
            <p:ph idx="1" type="body"/>
          </p:nvPr>
        </p:nvSpPr>
        <p:spPr>
          <a:xfrm>
            <a:off x="316775" y="956750"/>
            <a:ext cx="6503100" cy="3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Answer the question on the slip of paper you get.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"/>
              <a:t>Responda la pregunta en el trozo de papel.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DON’T put your name on it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"/>
              <a:t>No pongas tu nombre en él.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When everyone has finished answering the question, we will crumple up the paper and throw it to another side of the room.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"/>
              <a:t>Cuando todos hayan terminado de responder la pregunta, arrugaremos el papel y lo tiraremos al otro lado de la habitación.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You pick up a paper by your seat and read it allowed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"/>
              <a:t>Coges un papel de tu asiento y lo lees permitido.</a:t>
            </a:r>
            <a:endParaRPr/>
          </a:p>
        </p:txBody>
      </p:sp>
      <p:sp>
        <p:nvSpPr>
          <p:cNvPr id="284" name="Google Shape;284;p28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Entrance Slip Questions</a:t>
            </a:r>
            <a:endParaRPr/>
          </a:p>
        </p:txBody>
      </p:sp>
      <p:sp>
        <p:nvSpPr>
          <p:cNvPr id="290" name="Google Shape;290;p29"/>
          <p:cNvSpPr txBox="1"/>
          <p:nvPr>
            <p:ph idx="1" type="body"/>
          </p:nvPr>
        </p:nvSpPr>
        <p:spPr>
          <a:xfrm>
            <a:off x="1031425" y="1777125"/>
            <a:ext cx="5760300" cy="30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How do historical/important figures impact us today? (Thoughts and actions)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"/>
              <a:t>¿Cómo nos impactan hoy las figuras históricas / importantes? (Pensamientos y acciones)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How can society influence, impact, or inspire art/artists?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"/>
              <a:t>¿Cómo puede la sociedad influir, impactar o inspirar arte / artistas?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9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0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today...</a:t>
            </a:r>
            <a:endParaRPr/>
          </a:p>
        </p:txBody>
      </p:sp>
      <p:sp>
        <p:nvSpPr>
          <p:cNvPr id="297" name="Google Shape;297;p30"/>
          <p:cNvSpPr txBox="1"/>
          <p:nvPr>
            <p:ph idx="1" type="body"/>
          </p:nvPr>
        </p:nvSpPr>
        <p:spPr>
          <a:xfrm>
            <a:off x="1031425" y="1777125"/>
            <a:ext cx="5760300" cy="9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F</a:t>
            </a:r>
            <a:r>
              <a:rPr lang="en"/>
              <a:t>inish transferring</a:t>
            </a:r>
            <a:r>
              <a:rPr lang="en"/>
              <a:t> your image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Choose colors and make colored value scale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Work on coloring your image</a:t>
            </a:r>
            <a:endParaRPr/>
          </a:p>
        </p:txBody>
      </p:sp>
      <p:sp>
        <p:nvSpPr>
          <p:cNvPr id="298" name="Google Shape;298;p30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30"/>
          <p:cNvSpPr txBox="1"/>
          <p:nvPr>
            <p:ph type="title"/>
          </p:nvPr>
        </p:nvSpPr>
        <p:spPr>
          <a:xfrm>
            <a:off x="1031425" y="2752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</a:t>
            </a:r>
            <a:endParaRPr/>
          </a:p>
        </p:txBody>
      </p:sp>
      <p:sp>
        <p:nvSpPr>
          <p:cNvPr id="300" name="Google Shape;300;p30"/>
          <p:cNvSpPr txBox="1"/>
          <p:nvPr>
            <p:ph idx="1" type="body"/>
          </p:nvPr>
        </p:nvSpPr>
        <p:spPr>
          <a:xfrm>
            <a:off x="597150" y="3283975"/>
            <a:ext cx="7949700" cy="17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»"/>
            </a:pPr>
            <a:r>
              <a:rPr lang="en" sz="1800" u="sng"/>
              <a:t>Photo</a:t>
            </a:r>
            <a:r>
              <a:rPr lang="en" sz="1800"/>
              <a:t>: Someone from history (20th cent.) that inspires you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⋄"/>
            </a:pPr>
            <a:r>
              <a:rPr lang="en" sz="1800"/>
              <a:t>Clear, close up photo, fits page, good contrast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⋄"/>
            </a:pPr>
            <a:r>
              <a:rPr lang="en" sz="1800"/>
              <a:t>Can’t be a photo of a drawing/painting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»"/>
            </a:pPr>
            <a:r>
              <a:rPr lang="en" sz="1800" u="sng"/>
              <a:t>Color</a:t>
            </a:r>
            <a:r>
              <a:rPr lang="en" sz="1800"/>
              <a:t>: 5-7 values, multicolored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/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7200">
                <a:solidFill>
                  <a:srgbClr val="3796BF"/>
                </a:solidFill>
              </a:rPr>
              <a:t>1.</a:t>
            </a:r>
            <a:endParaRPr b="0" sz="7200">
              <a:solidFill>
                <a:srgbClr val="3796B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Shepard Fairey</a:t>
            </a:r>
            <a:endParaRPr/>
          </a:p>
        </p:txBody>
      </p:sp>
      <p:sp>
        <p:nvSpPr>
          <p:cNvPr id="173" name="Google Shape;173;p13"/>
          <p:cNvSpPr txBox="1"/>
          <p:nvPr>
            <p:ph idx="1" type="subTitle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&amp; Artworks</a:t>
            </a:r>
            <a:endParaRPr/>
          </a:p>
        </p:txBody>
      </p:sp>
      <p:sp>
        <p:nvSpPr>
          <p:cNvPr id="174" name="Google Shape;174;p13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"/>
          <p:cNvSpPr txBox="1"/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Day 3</a:t>
            </a:r>
            <a:endParaRPr sz="6000"/>
          </a:p>
        </p:txBody>
      </p:sp>
      <p:sp>
        <p:nvSpPr>
          <p:cNvPr id="306" name="Google Shape;306;p31"/>
          <p:cNvSpPr txBox="1"/>
          <p:nvPr>
            <p:ph idx="1" type="subTitle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Inspiring</a:t>
            </a:r>
            <a:r>
              <a:rPr lang="en" sz="3000"/>
              <a:t> Figures</a:t>
            </a:r>
            <a:endParaRPr sz="3000"/>
          </a:p>
        </p:txBody>
      </p:sp>
      <p:sp>
        <p:nvSpPr>
          <p:cNvPr id="307" name="Google Shape;307;p31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 txBox="1"/>
          <p:nvPr>
            <p:ph type="title"/>
          </p:nvPr>
        </p:nvSpPr>
        <p:spPr>
          <a:xfrm>
            <a:off x="1031425" y="1149725"/>
            <a:ext cx="6618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Opening Activity </a:t>
            </a:r>
            <a:r>
              <a:rPr lang="en"/>
              <a:t>(actividad de apertura)</a:t>
            </a:r>
            <a:endParaRPr/>
          </a:p>
        </p:txBody>
      </p:sp>
      <p:sp>
        <p:nvSpPr>
          <p:cNvPr id="313" name="Google Shape;313;p32"/>
          <p:cNvSpPr txBox="1"/>
          <p:nvPr>
            <p:ph idx="1" type="body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https://pollev.com/leahlafevre659</a:t>
            </a:r>
            <a:r>
              <a:rPr lang="en"/>
              <a:t> </a:t>
            </a:r>
            <a:endParaRPr/>
          </a:p>
        </p:txBody>
      </p:sp>
      <p:sp>
        <p:nvSpPr>
          <p:cNvPr id="314" name="Google Shape;314;p32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"/>
          <p:cNvSpPr txBox="1"/>
          <p:nvPr>
            <p:ph type="title"/>
          </p:nvPr>
        </p:nvSpPr>
        <p:spPr>
          <a:xfrm>
            <a:off x="1691850" y="273650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Value Scale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(Escala de valor de color)</a:t>
            </a:r>
            <a:endParaRPr sz="2400"/>
          </a:p>
        </p:txBody>
      </p:sp>
      <p:sp>
        <p:nvSpPr>
          <p:cNvPr id="320" name="Google Shape;320;p33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1" name="Google Shape;321;p33"/>
          <p:cNvPicPr preferRelativeResize="0"/>
          <p:nvPr/>
        </p:nvPicPr>
        <p:blipFill rotWithShape="1">
          <a:blip r:embed="rId3">
            <a:alphaModFix/>
          </a:blip>
          <a:srcRect b="21254" l="10077" r="12934" t="21128"/>
          <a:stretch/>
        </p:blipFill>
        <p:spPr>
          <a:xfrm>
            <a:off x="1996175" y="954350"/>
            <a:ext cx="5151652" cy="38551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33"/>
          <p:cNvCxnSpPr/>
          <p:nvPr/>
        </p:nvCxnSpPr>
        <p:spPr>
          <a:xfrm>
            <a:off x="4500575" y="1155275"/>
            <a:ext cx="30000" cy="1486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3" name="Google Shape;323;p33"/>
          <p:cNvCxnSpPr>
            <a:stCxn id="321" idx="2"/>
          </p:cNvCxnSpPr>
          <p:nvPr/>
        </p:nvCxnSpPr>
        <p:spPr>
          <a:xfrm rot="10800000">
            <a:off x="4560901" y="3285169"/>
            <a:ext cx="11100" cy="1524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4" name="Google Shape;324;p33"/>
          <p:cNvSpPr txBox="1"/>
          <p:nvPr/>
        </p:nvSpPr>
        <p:spPr>
          <a:xfrm>
            <a:off x="4560975" y="1707800"/>
            <a:ext cx="92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Condensed"/>
                <a:ea typeface="Roboto Condensed"/>
                <a:cs typeface="Roboto Condensed"/>
                <a:sym typeface="Roboto Condensed"/>
              </a:rPr>
              <a:t>4 in.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4671350" y="3989925"/>
            <a:ext cx="92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Condensed"/>
                <a:ea typeface="Roboto Condensed"/>
                <a:cs typeface="Roboto Condensed"/>
                <a:sym typeface="Roboto Condensed"/>
              </a:rPr>
              <a:t>4 in.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26" name="Google Shape;326;p33"/>
          <p:cNvCxnSpPr/>
          <p:nvPr/>
        </p:nvCxnSpPr>
        <p:spPr>
          <a:xfrm>
            <a:off x="2240225" y="2883175"/>
            <a:ext cx="9141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7" name="Google Shape;327;p33"/>
          <p:cNvCxnSpPr/>
          <p:nvPr/>
        </p:nvCxnSpPr>
        <p:spPr>
          <a:xfrm rot="10800000">
            <a:off x="5906950" y="2913150"/>
            <a:ext cx="823800" cy="10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8" name="Google Shape;328;p33"/>
          <p:cNvSpPr txBox="1"/>
          <p:nvPr/>
        </p:nvSpPr>
        <p:spPr>
          <a:xfrm>
            <a:off x="2230200" y="3084100"/>
            <a:ext cx="823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2 ½ in. or more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9" name="Google Shape;329;p33"/>
          <p:cNvSpPr txBox="1"/>
          <p:nvPr/>
        </p:nvSpPr>
        <p:spPr>
          <a:xfrm>
            <a:off x="6069450" y="3025525"/>
            <a:ext cx="823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2 ½ in. or more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>
            <a:off x="4731625" y="1004600"/>
            <a:ext cx="222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 Condensed"/>
                <a:ea typeface="Roboto Condensed"/>
                <a:cs typeface="Roboto Condensed"/>
                <a:sym typeface="Roboto Condensed"/>
              </a:rPr>
              <a:t># values = # of colors</a:t>
            </a:r>
            <a:endParaRPr b="1"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4"/>
          <p:cNvSpPr txBox="1"/>
          <p:nvPr>
            <p:ph type="title"/>
          </p:nvPr>
        </p:nvSpPr>
        <p:spPr>
          <a:xfrm>
            <a:off x="2277100" y="707700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Coloring in Your Portrait</a:t>
            </a:r>
            <a:endParaRPr/>
          </a:p>
        </p:txBody>
      </p:sp>
      <p:sp>
        <p:nvSpPr>
          <p:cNvPr id="336" name="Google Shape;336;p34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7" name="Google Shape;337;p34"/>
          <p:cNvPicPr preferRelativeResize="0"/>
          <p:nvPr/>
        </p:nvPicPr>
        <p:blipFill rotWithShape="1">
          <a:blip r:embed="rId3">
            <a:alphaModFix/>
          </a:blip>
          <a:srcRect b="0" l="17735" r="24925" t="0"/>
          <a:stretch/>
        </p:blipFill>
        <p:spPr>
          <a:xfrm>
            <a:off x="70325" y="1900051"/>
            <a:ext cx="2581775" cy="28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4"/>
          <p:cNvPicPr preferRelativeResize="0"/>
          <p:nvPr/>
        </p:nvPicPr>
        <p:blipFill rotWithShape="1">
          <a:blip r:embed="rId4">
            <a:alphaModFix/>
          </a:blip>
          <a:srcRect b="43285" l="25877" r="30755" t="44027"/>
          <a:stretch/>
        </p:blipFill>
        <p:spPr>
          <a:xfrm>
            <a:off x="2687262" y="2744257"/>
            <a:ext cx="3350149" cy="9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4"/>
          <p:cNvPicPr preferRelativeResize="0"/>
          <p:nvPr/>
        </p:nvPicPr>
        <p:blipFill rotWithShape="1">
          <a:blip r:embed="rId5">
            <a:alphaModFix/>
          </a:blip>
          <a:srcRect b="0" l="18243" r="34159" t="9485"/>
          <a:stretch/>
        </p:blipFill>
        <p:spPr>
          <a:xfrm>
            <a:off x="6072575" y="1606225"/>
            <a:ext cx="3043901" cy="3256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34"/>
          <p:cNvCxnSpPr/>
          <p:nvPr/>
        </p:nvCxnSpPr>
        <p:spPr>
          <a:xfrm rot="10800000">
            <a:off x="1406450" y="2109775"/>
            <a:ext cx="1758000" cy="5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34"/>
          <p:cNvCxnSpPr/>
          <p:nvPr/>
        </p:nvCxnSpPr>
        <p:spPr>
          <a:xfrm>
            <a:off x="3164450" y="2179950"/>
            <a:ext cx="70500" cy="101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34"/>
          <p:cNvCxnSpPr/>
          <p:nvPr/>
        </p:nvCxnSpPr>
        <p:spPr>
          <a:xfrm flipH="1" rot="10800000">
            <a:off x="3164450" y="1979125"/>
            <a:ext cx="4008300" cy="190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Google Shape;343;p34"/>
          <p:cNvSpPr txBox="1"/>
          <p:nvPr/>
        </p:nvSpPr>
        <p:spPr>
          <a:xfrm>
            <a:off x="2405675" y="4410150"/>
            <a:ext cx="36669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Match the color with the value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Today...</a:t>
            </a:r>
            <a:endParaRPr/>
          </a:p>
        </p:txBody>
      </p:sp>
      <p:sp>
        <p:nvSpPr>
          <p:cNvPr id="349" name="Google Shape;349;p35"/>
          <p:cNvSpPr txBox="1"/>
          <p:nvPr>
            <p:ph idx="1" type="body"/>
          </p:nvPr>
        </p:nvSpPr>
        <p:spPr>
          <a:xfrm>
            <a:off x="1031425" y="1686550"/>
            <a:ext cx="5760300" cy="11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Finish making colored value scale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Begin coloring</a:t>
            </a:r>
            <a:endParaRPr/>
          </a:p>
        </p:txBody>
      </p:sp>
      <p:sp>
        <p:nvSpPr>
          <p:cNvPr id="350" name="Google Shape;350;p35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1" name="Google Shape;351;p35"/>
          <p:cNvSpPr txBox="1"/>
          <p:nvPr>
            <p:ph type="title"/>
          </p:nvPr>
        </p:nvSpPr>
        <p:spPr>
          <a:xfrm>
            <a:off x="1031425" y="2752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</a:t>
            </a:r>
            <a:endParaRPr/>
          </a:p>
        </p:txBody>
      </p:sp>
      <p:sp>
        <p:nvSpPr>
          <p:cNvPr id="352" name="Google Shape;352;p35"/>
          <p:cNvSpPr txBox="1"/>
          <p:nvPr>
            <p:ph idx="1" type="body"/>
          </p:nvPr>
        </p:nvSpPr>
        <p:spPr>
          <a:xfrm>
            <a:off x="597150" y="3283975"/>
            <a:ext cx="7949700" cy="17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»"/>
            </a:pPr>
            <a:r>
              <a:rPr lang="en" sz="1800" u="sng"/>
              <a:t>Photo</a:t>
            </a:r>
            <a:r>
              <a:rPr lang="en" sz="1800"/>
              <a:t>: Someone from history (20th cent.) that inspires you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⋄"/>
            </a:pPr>
            <a:r>
              <a:rPr lang="en" sz="1800"/>
              <a:t>Clear, close up photo, fits page, good contrast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⋄"/>
            </a:pPr>
            <a:r>
              <a:rPr lang="en" sz="1800"/>
              <a:t>Can’t be a photo of a drawing/painting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»"/>
            </a:pPr>
            <a:r>
              <a:rPr lang="en" sz="1800" u="sng"/>
              <a:t>Color</a:t>
            </a:r>
            <a:r>
              <a:rPr lang="en" sz="1800"/>
              <a:t>: 5-7 values, multicolored (# of values = # of colors)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6"/>
          <p:cNvSpPr txBox="1"/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Day 4</a:t>
            </a:r>
            <a:endParaRPr sz="6000"/>
          </a:p>
        </p:txBody>
      </p:sp>
      <p:sp>
        <p:nvSpPr>
          <p:cNvPr id="358" name="Google Shape;358;p36"/>
          <p:cNvSpPr txBox="1"/>
          <p:nvPr>
            <p:ph idx="1" type="subTitle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Inspiring Figures</a:t>
            </a:r>
            <a:endParaRPr sz="3000"/>
          </a:p>
        </p:txBody>
      </p:sp>
      <p:sp>
        <p:nvSpPr>
          <p:cNvPr id="359" name="Google Shape;359;p36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Today...</a:t>
            </a:r>
            <a:endParaRPr/>
          </a:p>
        </p:txBody>
      </p:sp>
      <p:sp>
        <p:nvSpPr>
          <p:cNvPr id="365" name="Google Shape;365;p37"/>
          <p:cNvSpPr txBox="1"/>
          <p:nvPr>
            <p:ph idx="1" type="body"/>
          </p:nvPr>
        </p:nvSpPr>
        <p:spPr>
          <a:xfrm>
            <a:off x="1031425" y="1686550"/>
            <a:ext cx="5760300" cy="11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Continue coloring (try to finish)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Cut out your portrait and pick out a patterned background</a:t>
            </a:r>
            <a:endParaRPr/>
          </a:p>
        </p:txBody>
      </p:sp>
      <p:sp>
        <p:nvSpPr>
          <p:cNvPr id="366" name="Google Shape;366;p37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7" name="Google Shape;367;p37"/>
          <p:cNvSpPr txBox="1"/>
          <p:nvPr>
            <p:ph type="title"/>
          </p:nvPr>
        </p:nvSpPr>
        <p:spPr>
          <a:xfrm>
            <a:off x="1031425" y="2752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</a:t>
            </a:r>
            <a:endParaRPr/>
          </a:p>
        </p:txBody>
      </p:sp>
      <p:sp>
        <p:nvSpPr>
          <p:cNvPr id="368" name="Google Shape;368;p37"/>
          <p:cNvSpPr txBox="1"/>
          <p:nvPr>
            <p:ph idx="1" type="body"/>
          </p:nvPr>
        </p:nvSpPr>
        <p:spPr>
          <a:xfrm>
            <a:off x="597150" y="3283975"/>
            <a:ext cx="7949700" cy="17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»"/>
            </a:pPr>
            <a:r>
              <a:rPr lang="en" sz="1800" u="sng"/>
              <a:t>Photo</a:t>
            </a:r>
            <a:r>
              <a:rPr lang="en" sz="1800"/>
              <a:t>: Someone from history (20th cent.) that inspires you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⋄"/>
            </a:pPr>
            <a:r>
              <a:rPr lang="en" sz="1800"/>
              <a:t>Clear, close up photo, fits page, good contrast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⋄"/>
            </a:pPr>
            <a:r>
              <a:rPr lang="en" sz="1800"/>
              <a:t>Can’t be a photo of a drawing/painting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»"/>
            </a:pPr>
            <a:r>
              <a:rPr lang="en" sz="1800" u="sng"/>
              <a:t>Color</a:t>
            </a:r>
            <a:r>
              <a:rPr lang="en" sz="1800"/>
              <a:t>: 5-7 values, multicolored</a:t>
            </a: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8"/>
          <p:cNvSpPr txBox="1"/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Day 5</a:t>
            </a:r>
            <a:endParaRPr sz="6000"/>
          </a:p>
        </p:txBody>
      </p:sp>
      <p:sp>
        <p:nvSpPr>
          <p:cNvPr id="374" name="Google Shape;374;p38"/>
          <p:cNvSpPr txBox="1"/>
          <p:nvPr>
            <p:ph idx="1" type="subTitle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Inspiring Figures</a:t>
            </a:r>
            <a:endParaRPr sz="3000"/>
          </a:p>
        </p:txBody>
      </p:sp>
      <p:sp>
        <p:nvSpPr>
          <p:cNvPr id="375" name="Google Shape;375;p38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9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Day</a:t>
            </a:r>
            <a:endParaRPr/>
          </a:p>
        </p:txBody>
      </p:sp>
      <p:sp>
        <p:nvSpPr>
          <p:cNvPr id="381" name="Google Shape;381;p39"/>
          <p:cNvSpPr txBox="1"/>
          <p:nvPr>
            <p:ph idx="1" type="body"/>
          </p:nvPr>
        </p:nvSpPr>
        <p:spPr>
          <a:xfrm>
            <a:off x="1031425" y="1777125"/>
            <a:ext cx="5760300" cy="24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Finish coloring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Write portrait description/</a:t>
            </a:r>
            <a:r>
              <a:rPr lang="en"/>
              <a:t>explanation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Terminar de colorear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"/>
              <a:t>Escribir descripción / explicación del retrato</a:t>
            </a:r>
            <a:endParaRPr/>
          </a:p>
        </p:txBody>
      </p:sp>
      <p:sp>
        <p:nvSpPr>
          <p:cNvPr id="382" name="Google Shape;382;p39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0"/>
          <p:cNvSpPr txBox="1"/>
          <p:nvPr>
            <p:ph type="title"/>
          </p:nvPr>
        </p:nvSpPr>
        <p:spPr>
          <a:xfrm>
            <a:off x="1531500" y="714725"/>
            <a:ext cx="6081000" cy="167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Portrait</a:t>
            </a:r>
            <a:r>
              <a:rPr lang="en"/>
              <a:t> Description/Explanation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(Descripción del retrato)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**On Google Classroom, write this in a </a:t>
            </a:r>
            <a:r>
              <a:rPr lang="en" sz="1800"/>
              <a:t>speech</a:t>
            </a:r>
            <a:r>
              <a:rPr lang="en" sz="1800"/>
              <a:t> bubble on a slide with a partner**</a:t>
            </a:r>
            <a:endParaRPr sz="1800"/>
          </a:p>
        </p:txBody>
      </p:sp>
      <p:sp>
        <p:nvSpPr>
          <p:cNvPr id="388" name="Google Shape;388;p40"/>
          <p:cNvSpPr txBox="1"/>
          <p:nvPr>
            <p:ph idx="1" type="body"/>
          </p:nvPr>
        </p:nvSpPr>
        <p:spPr>
          <a:xfrm>
            <a:off x="699525" y="2319600"/>
            <a:ext cx="5760300" cy="25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My name is (person’s name)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I did/was/am _________________.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I inspire others by ________________.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Mi nombre es (nombre de la persona inspiradora)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soy un ____________.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Inspiro a otros a _____________.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0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/>
          <p:nvPr>
            <p:ph type="title"/>
          </p:nvPr>
        </p:nvSpPr>
        <p:spPr>
          <a:xfrm>
            <a:off x="2226875" y="8487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Shepard Fairey</a:t>
            </a:r>
            <a:endParaRPr/>
          </a:p>
        </p:txBody>
      </p:sp>
      <p:sp>
        <p:nvSpPr>
          <p:cNvPr id="180" name="Google Shape;180;p14"/>
          <p:cNvSpPr txBox="1"/>
          <p:nvPr>
            <p:ph idx="2" type="body"/>
          </p:nvPr>
        </p:nvSpPr>
        <p:spPr>
          <a:xfrm>
            <a:off x="636450" y="3942700"/>
            <a:ext cx="2796000" cy="10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3796BF"/>
                </a:solidFill>
              </a:rPr>
              <a:t>Social Activist</a:t>
            </a:r>
            <a:endParaRPr b="1" sz="2400">
              <a:solidFill>
                <a:srgbClr val="3796B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3796BF"/>
                </a:solidFill>
              </a:rPr>
              <a:t>(Activista social)</a:t>
            </a:r>
            <a:endParaRPr b="1" sz="2400">
              <a:solidFill>
                <a:srgbClr val="3796B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3796BF"/>
              </a:solidFill>
            </a:endParaRPr>
          </a:p>
        </p:txBody>
      </p:sp>
      <p:sp>
        <p:nvSpPr>
          <p:cNvPr id="181" name="Google Shape;181;p14"/>
          <p:cNvSpPr txBox="1"/>
          <p:nvPr>
            <p:ph idx="1" type="body"/>
          </p:nvPr>
        </p:nvSpPr>
        <p:spPr>
          <a:xfrm>
            <a:off x="240150" y="1238625"/>
            <a:ext cx="5185200" cy="17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3796BF"/>
                </a:solidFill>
              </a:rPr>
              <a:t>American Graphic Artist</a:t>
            </a:r>
            <a:endParaRPr b="1" sz="2400">
              <a:solidFill>
                <a:srgbClr val="3796BF"/>
              </a:solidFill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3796BF"/>
              </a:buClr>
              <a:buSzPts val="2400"/>
              <a:buChar char="»"/>
            </a:pPr>
            <a:r>
              <a:rPr b="1" lang="en" sz="2400">
                <a:solidFill>
                  <a:srgbClr val="3796BF"/>
                </a:solidFill>
              </a:rPr>
              <a:t>Part of the “Street Art” Movement</a:t>
            </a:r>
            <a:endParaRPr b="1" sz="2400">
              <a:solidFill>
                <a:srgbClr val="3796B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796BF"/>
                </a:solidFill>
              </a:rPr>
              <a:t> </a:t>
            </a:r>
            <a:endParaRPr b="1" sz="2400">
              <a:solidFill>
                <a:srgbClr val="3796B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796BF"/>
                </a:solidFill>
              </a:rPr>
              <a:t>Artista gráfico estadounidense</a:t>
            </a:r>
            <a:endParaRPr b="1" sz="2400">
              <a:solidFill>
                <a:srgbClr val="3796BF"/>
              </a:solidFill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3796BF"/>
              </a:buClr>
              <a:buSzPts val="2400"/>
              <a:buChar char="»"/>
            </a:pPr>
            <a:r>
              <a:rPr b="1" lang="en" sz="2400">
                <a:solidFill>
                  <a:srgbClr val="3796BF"/>
                </a:solidFill>
              </a:rPr>
              <a:t>Parte del movimiento "Street Art"</a:t>
            </a:r>
            <a:endParaRPr b="1" sz="2400">
              <a:solidFill>
                <a:srgbClr val="3796B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4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3" name="Google Shape;18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188" y="957875"/>
            <a:ext cx="2576076" cy="386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1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5" name="Google Shape;3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1150"/>
            <a:ext cx="8675725" cy="47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2"/>
          <p:cNvSpPr txBox="1"/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</a:t>
            </a:r>
            <a:endParaRPr/>
          </a:p>
        </p:txBody>
      </p:sp>
      <p:sp>
        <p:nvSpPr>
          <p:cNvPr id="401" name="Google Shape;401;p42"/>
          <p:cNvSpPr txBox="1"/>
          <p:nvPr>
            <p:ph idx="1" type="body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»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http://www.artnet.com/artists/shepard-fairey/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https://en.wikipedia.org/wiki/Shepard_Fairey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»"/>
            </a:pPr>
            <a:r>
              <a:t/>
            </a:r>
            <a:endParaRPr/>
          </a:p>
        </p:txBody>
      </p:sp>
      <p:sp>
        <p:nvSpPr>
          <p:cNvPr id="402" name="Google Shape;402;p42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>
            <p:ph type="title"/>
          </p:nvPr>
        </p:nvSpPr>
        <p:spPr>
          <a:xfrm>
            <a:off x="1691850" y="123075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 Work (su trabajo)</a:t>
            </a:r>
            <a:endParaRPr/>
          </a:p>
        </p:txBody>
      </p:sp>
      <p:sp>
        <p:nvSpPr>
          <p:cNvPr id="189" name="Google Shape;189;p15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" name="Google Shape;1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4600" y="894325"/>
            <a:ext cx="2266075" cy="348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7575" y="1274646"/>
            <a:ext cx="3055200" cy="25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5"/>
          <p:cNvPicPr preferRelativeResize="0"/>
          <p:nvPr/>
        </p:nvPicPr>
        <p:blipFill rotWithShape="1">
          <a:blip r:embed="rId5">
            <a:alphaModFix/>
          </a:blip>
          <a:srcRect b="0" l="17338" r="10537" t="0"/>
          <a:stretch/>
        </p:blipFill>
        <p:spPr>
          <a:xfrm>
            <a:off x="80350" y="1274637"/>
            <a:ext cx="3326496" cy="25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8" name="Google Shape;1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777" y="205125"/>
            <a:ext cx="3194550" cy="473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4" name="Google Shape;2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25" y="532375"/>
            <a:ext cx="8556774" cy="426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0" name="Google Shape;2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5" y="956125"/>
            <a:ext cx="2869301" cy="382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088" y="956138"/>
            <a:ext cx="2869300" cy="382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200" y="956125"/>
            <a:ext cx="2869300" cy="3825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825" y="1008375"/>
            <a:ext cx="2983061" cy="39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0661" y="1418950"/>
            <a:ext cx="4879964" cy="316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"/>
          <p:cNvSpPr txBox="1"/>
          <p:nvPr>
            <p:ph type="title"/>
          </p:nvPr>
        </p:nvSpPr>
        <p:spPr>
          <a:xfrm>
            <a:off x="2377575" y="104950"/>
            <a:ext cx="5760300" cy="6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Project (Nuestro Proyecto)</a:t>
            </a:r>
            <a:endParaRPr/>
          </a:p>
        </p:txBody>
      </p:sp>
      <p:sp>
        <p:nvSpPr>
          <p:cNvPr id="225" name="Google Shape;225;p20"/>
          <p:cNvSpPr txBox="1"/>
          <p:nvPr>
            <p:ph idx="12" type="sldNum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6" name="Google Shape;2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50" y="977375"/>
            <a:ext cx="3974400" cy="39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900" y="977375"/>
            <a:ext cx="3974400" cy="39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olse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