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Frank Ruhl Libre"/>
      <p:regular r:id="rId30"/>
      <p:bold r:id="rId31"/>
    </p:embeddedFont>
    <p:embeddedFont>
      <p:font typeface="EB Garamond"/>
      <p:regular r:id="rId32"/>
      <p:bold r:id="rId33"/>
      <p:italic r:id="rId34"/>
      <p:boldItalic r:id="rId35"/>
    </p:embeddedFont>
    <p:embeddedFont>
      <p:font typeface="Marcellus SC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FrankRuhlLibre-bold.fntdata"/><Relationship Id="rId30" Type="http://schemas.openxmlformats.org/officeDocument/2006/relationships/font" Target="fonts/FrankRuhlLibre-regular.fntdata"/><Relationship Id="rId11" Type="http://schemas.openxmlformats.org/officeDocument/2006/relationships/slide" Target="slides/slide7.xml"/><Relationship Id="rId33" Type="http://schemas.openxmlformats.org/officeDocument/2006/relationships/font" Target="fonts/EBGaramond-bold.fntdata"/><Relationship Id="rId10" Type="http://schemas.openxmlformats.org/officeDocument/2006/relationships/slide" Target="slides/slide6.xml"/><Relationship Id="rId32" Type="http://schemas.openxmlformats.org/officeDocument/2006/relationships/font" Target="fonts/EBGaramond-regular.fntdata"/><Relationship Id="rId13" Type="http://schemas.openxmlformats.org/officeDocument/2006/relationships/slide" Target="slides/slide9.xml"/><Relationship Id="rId35" Type="http://schemas.openxmlformats.org/officeDocument/2006/relationships/font" Target="fonts/EBGaramond-boldItalic.fntdata"/><Relationship Id="rId12" Type="http://schemas.openxmlformats.org/officeDocument/2006/relationships/slide" Target="slides/slide8.xml"/><Relationship Id="rId34" Type="http://schemas.openxmlformats.org/officeDocument/2006/relationships/font" Target="fonts/EBGaramond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MarcellusSC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dfd43d832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dfd43d83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e1e3f78da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e1e3f78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e1e3f78da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e1e3f78d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e1e3f78da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e1e3f78d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e1e3f78da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e1e3f78d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f193bdffa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f193bdff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e1e3f78da_0_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e1e3f78d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f1de44f0c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f1de44f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6f193bdffa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6f193bdff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e1e3f78da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e1e3f78d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e1e3f78da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e1e3f78d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e1e3f78da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e1e3f78d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13a6b2f44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13a6b2f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dfd43d83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dfd43d8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193bdffa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193bdff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dfd43d832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dfd43d83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917475" y="1991825"/>
            <a:ext cx="50985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bg>
      <p:bgPr>
        <a:solidFill>
          <a:schemeClr val="dk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917475" y="1583350"/>
            <a:ext cx="5098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917475" y="2840052"/>
            <a:ext cx="50985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idx="1" type="body"/>
          </p:nvPr>
        </p:nvSpPr>
        <p:spPr>
          <a:xfrm>
            <a:off x="1315400" y="980300"/>
            <a:ext cx="4257300" cy="322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00"/>
              </a:spcBef>
              <a:spcAft>
                <a:spcPts val="0"/>
              </a:spcAft>
              <a:buSzPts val="3200"/>
              <a:buChar char="⬗"/>
              <a:defRPr i="1" sz="3200"/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Char char="⬗"/>
              <a:defRPr i="1" sz="3200"/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Char char="⬗"/>
              <a:defRPr i="1" sz="3200"/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i="1" sz="3200"/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i="1" sz="3200"/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8pPr>
            <a:lvl9pPr indent="-431800" lvl="8" marL="4114800"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9pPr>
          </a:lstStyle>
          <a:p/>
        </p:txBody>
      </p:sp>
      <p:sp>
        <p:nvSpPr>
          <p:cNvPr id="16" name="Google Shape;16;p4"/>
          <p:cNvSpPr txBox="1"/>
          <p:nvPr/>
        </p:nvSpPr>
        <p:spPr>
          <a:xfrm>
            <a:off x="817400" y="705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  <a:latin typeface="Marcellus SC"/>
                <a:ea typeface="Marcellus SC"/>
                <a:cs typeface="Marcellus SC"/>
                <a:sym typeface="Marcellus SC"/>
              </a:rPr>
              <a:t>“</a:t>
            </a:r>
            <a:endParaRPr sz="9600">
              <a:solidFill>
                <a:schemeClr val="lt2"/>
              </a:solidFill>
              <a:latin typeface="Marcellus SC"/>
              <a:ea typeface="Marcellus SC"/>
              <a:cs typeface="Marcellus SC"/>
              <a:sym typeface="Marcellus SC"/>
            </a:endParaRPr>
          </a:p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548025" y="1410075"/>
            <a:ext cx="5511000" cy="321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⬗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⬗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⬗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548025" y="1410075"/>
            <a:ext cx="2567400" cy="33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⬗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⬗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⬗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3491636" y="1410075"/>
            <a:ext cx="2567400" cy="33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⬗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⬗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⬗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548025" y="1410075"/>
            <a:ext cx="1837800" cy="33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2594365" y="1410075"/>
            <a:ext cx="1837800" cy="33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/>
          <p:nvPr>
            <p:ph idx="3" type="body"/>
          </p:nvPr>
        </p:nvSpPr>
        <p:spPr>
          <a:xfrm>
            <a:off x="4640704" y="1410075"/>
            <a:ext cx="1837800" cy="33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idx="1" type="body"/>
          </p:nvPr>
        </p:nvSpPr>
        <p:spPr>
          <a:xfrm>
            <a:off x="548025" y="4330100"/>
            <a:ext cx="55110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8025" y="1410075"/>
            <a:ext cx="5511000" cy="3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●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○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■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●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○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■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visual-arts-cork.com/sculpture/relief.htm" TargetMode="External"/><Relationship Id="rId4" Type="http://schemas.openxmlformats.org/officeDocument/2006/relationships/hyperlink" Target="https://www.ancient.eu/mythology/" TargetMode="External"/><Relationship Id="rId5" Type="http://schemas.openxmlformats.org/officeDocument/2006/relationships/hyperlink" Target="https://www.pinterest.com/pin/691302611524185523/" TargetMode="External"/><Relationship Id="rId6" Type="http://schemas.openxmlformats.org/officeDocument/2006/relationships/hyperlink" Target="https://en.wikipedia.org/wiki/Pergamon_Alta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type="ctrTitle"/>
          </p:nvPr>
        </p:nvSpPr>
        <p:spPr>
          <a:xfrm>
            <a:off x="917475" y="1991825"/>
            <a:ext cx="5098500" cy="164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Mythological Relief Sculptures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Ms. LaFevre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4294967295" type="subTitle"/>
          </p:nvPr>
        </p:nvSpPr>
        <p:spPr>
          <a:xfrm>
            <a:off x="343800" y="4458450"/>
            <a:ext cx="8456400" cy="4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“The Angel of Death”, from the Milmore Memorial by Daniel Chester French</a:t>
            </a:r>
            <a:endParaRPr sz="1400"/>
          </a:p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763" y="88100"/>
            <a:ext cx="3924572" cy="437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548025" y="1088900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do these 3 pieces have in common?</a:t>
            </a:r>
            <a:endParaRPr sz="3000"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548025" y="2126125"/>
            <a:ext cx="5624100" cy="249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Think about…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lang="en"/>
              <a:t>Where they are displayed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/>
              <a:t>Why they would be made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/>
              <a:t>Who looks at them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152400" y="4363350"/>
            <a:ext cx="34662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Sunken Relief of </a:t>
            </a:r>
            <a:r>
              <a:rPr lang="en" sz="1400"/>
              <a:t>Pharaoh</a:t>
            </a:r>
            <a:r>
              <a:rPr lang="en" sz="1400"/>
              <a:t> </a:t>
            </a:r>
            <a:r>
              <a:rPr lang="en" sz="1400"/>
              <a:t>Akhenaten</a:t>
            </a:r>
            <a:r>
              <a:rPr lang="en" sz="1400"/>
              <a:t> and Nefertiti</a:t>
            </a:r>
            <a:endParaRPr sz="1400"/>
          </a:p>
        </p:txBody>
      </p:sp>
      <p:sp>
        <p:nvSpPr>
          <p:cNvPr id="127" name="Google Shape;127;p23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3225"/>
            <a:ext cx="2962801" cy="24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8613" y="1365800"/>
            <a:ext cx="28575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93325" y="3483800"/>
            <a:ext cx="34662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Athena and Nike fight Alkyoneus</a:t>
            </a:r>
            <a:endParaRPr sz="14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From the Pergamon </a:t>
            </a:r>
            <a:r>
              <a:rPr lang="en" sz="1400"/>
              <a:t>Altar</a:t>
            </a:r>
            <a:endParaRPr sz="1400"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550" y="532738"/>
            <a:ext cx="2330100" cy="3481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6659525" y="4183375"/>
            <a:ext cx="23301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Victory Stele of Naram Sin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270800" y="2311950"/>
            <a:ext cx="13164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Close-up</a:t>
            </a:r>
            <a:endParaRPr/>
          </a:p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650" y="77905"/>
            <a:ext cx="3338124" cy="49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b="28515" l="11329" r="19331" t="10682"/>
          <a:stretch/>
        </p:blipFill>
        <p:spPr>
          <a:xfrm>
            <a:off x="1379995" y="77900"/>
            <a:ext cx="3667455" cy="480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Their purpose: relief Sculpture</a:t>
            </a:r>
            <a:endParaRPr b="1" sz="3000"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548025" y="1410075"/>
            <a:ext cx="5624100" cy="321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lang="en"/>
              <a:t>They are made to educate the masses!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lang="en"/>
              <a:t>How does this relate to contemporary life (modern day)?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ctrTitle"/>
          </p:nvPr>
        </p:nvSpPr>
        <p:spPr>
          <a:xfrm>
            <a:off x="971175" y="1594100"/>
            <a:ext cx="59763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Mythology and Relief Sculpture</a:t>
            </a:r>
            <a:endParaRPr/>
          </a:p>
        </p:txBody>
      </p:sp>
      <p:sp>
        <p:nvSpPr>
          <p:cNvPr id="153" name="Google Shape;153;p26"/>
          <p:cNvSpPr txBox="1"/>
          <p:nvPr>
            <p:ph idx="1" type="subTitle"/>
          </p:nvPr>
        </p:nvSpPr>
        <p:spPr>
          <a:xfrm>
            <a:off x="917475" y="2840052"/>
            <a:ext cx="50985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mythology and how has relief sculpture been used to tell stories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idx="4294967295" type="ctrTitle"/>
          </p:nvPr>
        </p:nvSpPr>
        <p:spPr>
          <a:xfrm>
            <a:off x="270800" y="283875"/>
            <a:ext cx="6723300" cy="324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Are myths?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is mythology??</a:t>
            </a:r>
            <a:endParaRPr sz="4800"/>
          </a:p>
        </p:txBody>
      </p:sp>
      <p:sp>
        <p:nvSpPr>
          <p:cNvPr id="159" name="Google Shape;159;p27"/>
          <p:cNvSpPr txBox="1"/>
          <p:nvPr>
            <p:ph idx="4294967295" type="subTitle"/>
          </p:nvPr>
        </p:nvSpPr>
        <p:spPr>
          <a:xfrm>
            <a:off x="782450" y="1341378"/>
            <a:ext cx="4565700" cy="72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/>
              <a:t>Name a couple!</a:t>
            </a:r>
            <a:endParaRPr b="1" sz="3600"/>
          </a:p>
        </p:txBody>
      </p:sp>
      <p:sp>
        <p:nvSpPr>
          <p:cNvPr id="160" name="Google Shape;160;p27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152925" y="250800"/>
            <a:ext cx="5537100" cy="464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is Mythology/Myths?</a:t>
            </a:r>
            <a:endParaRPr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⬗"/>
            </a:pPr>
            <a:r>
              <a:rPr b="1" i="0" lang="en" sz="1800"/>
              <a:t>Mythology</a:t>
            </a:r>
            <a:r>
              <a:rPr i="0" lang="en" sz="1800"/>
              <a:t> (from the Greek mythos for story-of-the-people, and logos for word or speech, so the spoken story of a people) is the </a:t>
            </a:r>
            <a:r>
              <a:rPr b="1" i="0" lang="en" sz="1800"/>
              <a:t>study and interpretation of often sacred tales or fables of a culture</a:t>
            </a:r>
            <a:r>
              <a:rPr i="0" lang="en" sz="1800"/>
              <a:t> </a:t>
            </a:r>
            <a:r>
              <a:rPr b="1" i="0" lang="en" sz="1800"/>
              <a:t>known as myths</a:t>
            </a:r>
            <a:r>
              <a:rPr i="0" lang="en" sz="1800"/>
              <a:t> or the collection of such stories which </a:t>
            </a:r>
            <a:r>
              <a:rPr b="1" i="0" lang="en" sz="1800"/>
              <a:t>deal with various aspects of the human condition</a:t>
            </a:r>
            <a:r>
              <a:rPr i="0" lang="en" sz="1800"/>
              <a:t>: good and evil; the meaning of suffering; human origins; the origin of place-names, animals, cultural values, and traditions; the meaning of life and death; the afterlife; and the gods or a god. </a:t>
            </a:r>
            <a:endParaRPr i="0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i="0" lang="en" sz="1800"/>
              <a:t>Myths express the beliefs and values about these subjects held by a certain culture.</a:t>
            </a:r>
            <a:endParaRPr i="0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9"/>
          <p:cNvSpPr txBox="1"/>
          <p:nvPr>
            <p:ph idx="1" type="body"/>
          </p:nvPr>
        </p:nvSpPr>
        <p:spPr>
          <a:xfrm>
            <a:off x="152925" y="250800"/>
            <a:ext cx="5537100" cy="464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Purpose </a:t>
            </a:r>
            <a:r>
              <a:rPr lang="en"/>
              <a:t>of </a:t>
            </a:r>
            <a:r>
              <a:rPr lang="en"/>
              <a:t>Mythology/Myths?</a:t>
            </a:r>
            <a:endParaRPr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18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400"/>
              <a:t>MYTH IS A NECESSARY ASPECT OF THE HUMAN PSYCHE WHICH NEEDS TO FIND MEANING &amp; ORDER IN THE WORLD.”</a:t>
            </a:r>
            <a:endParaRPr b="1" i="0" sz="2400"/>
          </a:p>
          <a:p>
            <a:pPr indent="0" lvl="0" marL="13716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400"/>
              <a:t>- Carl Jung</a:t>
            </a:r>
            <a:endParaRPr b="1" i="0"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270800" y="501600"/>
            <a:ext cx="5537100" cy="464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Purpose </a:t>
            </a:r>
            <a:r>
              <a:rPr lang="en"/>
              <a:t>of </a:t>
            </a:r>
            <a:r>
              <a:rPr lang="en"/>
              <a:t>Mythology/Myths?</a:t>
            </a:r>
            <a:endParaRPr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18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b="1" i="0" lang="en" sz="2400"/>
              <a:t>Myths</a:t>
            </a:r>
            <a:r>
              <a:rPr i="0" lang="en" sz="2400"/>
              <a:t> helped people make sense of the world</a:t>
            </a:r>
            <a:endParaRPr i="0"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i="0" lang="en" sz="2400"/>
              <a:t>Weather </a:t>
            </a:r>
            <a:r>
              <a:rPr i="0" lang="en" sz="2400"/>
              <a:t>phenomena</a:t>
            </a:r>
            <a:r>
              <a:rPr i="0" lang="en" sz="2400"/>
              <a:t> </a:t>
            </a:r>
            <a:endParaRPr i="0"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i="0" lang="en" sz="2400"/>
              <a:t>Creation of man</a:t>
            </a:r>
            <a:endParaRPr i="0"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i="0" lang="en" sz="2400"/>
              <a:t>Illness</a:t>
            </a:r>
            <a:endParaRPr i="0"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i="0" lang="en" sz="2400"/>
              <a:t>War</a:t>
            </a:r>
            <a:endParaRPr i="0" sz="2400"/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i="0" lang="en" sz="2400"/>
              <a:t>Life lessons </a:t>
            </a:r>
            <a:endParaRPr i="0"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ctrTitle"/>
          </p:nvPr>
        </p:nvSpPr>
        <p:spPr>
          <a:xfrm>
            <a:off x="917475" y="1583350"/>
            <a:ext cx="5098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917475" y="2840052"/>
            <a:ext cx="50985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Relief Sculpture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264750" y="281000"/>
            <a:ext cx="7842300" cy="42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 Between myths and relief sculpture</a:t>
            </a:r>
            <a:endParaRPr/>
          </a:p>
        </p:txBody>
      </p:sp>
      <p:sp>
        <p:nvSpPr>
          <p:cNvPr id="184" name="Google Shape;184;p31"/>
          <p:cNvSpPr txBox="1"/>
          <p:nvPr>
            <p:ph idx="12" type="sldNum"/>
          </p:nvPr>
        </p:nvSpPr>
        <p:spPr>
          <a:xfrm>
            <a:off x="26475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1"/>
          <p:cNvSpPr txBox="1"/>
          <p:nvPr>
            <p:ph idx="4294967295" type="body"/>
          </p:nvPr>
        </p:nvSpPr>
        <p:spPr>
          <a:xfrm>
            <a:off x="152400" y="4363350"/>
            <a:ext cx="34662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Sunken Relief of Pharaoh Akhenaten and Nefertiti</a:t>
            </a:r>
            <a:endParaRPr sz="140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3225"/>
            <a:ext cx="2962801" cy="24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8613" y="1365800"/>
            <a:ext cx="28575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/>
          <p:nvPr>
            <p:ph idx="4294967295" type="body"/>
          </p:nvPr>
        </p:nvSpPr>
        <p:spPr>
          <a:xfrm>
            <a:off x="3193325" y="3483800"/>
            <a:ext cx="34662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Athena and Nike fight Alkyoneus</a:t>
            </a:r>
            <a:endParaRPr sz="1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From the Pergamon Altar</a:t>
            </a:r>
            <a:endParaRPr sz="1400"/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550" y="532738"/>
            <a:ext cx="2330100" cy="348156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>
            <p:ph idx="4294967295" type="body"/>
          </p:nvPr>
        </p:nvSpPr>
        <p:spPr>
          <a:xfrm>
            <a:off x="6659525" y="4183375"/>
            <a:ext cx="23301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Victory Stele of Naram Sin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ctrTitle"/>
          </p:nvPr>
        </p:nvSpPr>
        <p:spPr>
          <a:xfrm>
            <a:off x="917475" y="1583350"/>
            <a:ext cx="5098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project</a:t>
            </a:r>
            <a:endParaRPr/>
          </a:p>
        </p:txBody>
      </p:sp>
      <p:sp>
        <p:nvSpPr>
          <p:cNvPr id="196" name="Google Shape;196;p32"/>
          <p:cNvSpPr txBox="1"/>
          <p:nvPr>
            <p:ph idx="1" type="subTitle"/>
          </p:nvPr>
        </p:nvSpPr>
        <p:spPr>
          <a:xfrm>
            <a:off x="917475" y="2840052"/>
            <a:ext cx="50985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your mythological relief sculpture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will….</a:t>
            </a:r>
            <a:endParaRPr/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548025" y="1410075"/>
            <a:ext cx="6470700" cy="347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Create your own Mythological Relief Sculpture!</a:t>
            </a:r>
            <a:endParaRPr b="1"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Guidelines</a:t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Based off of a myth of your choice!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800"/>
              <a:t>(Not just Roman/Greek Myths)</a:t>
            </a:r>
            <a:endParaRPr sz="1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Material: clay (roughly 10”x10”)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Type of relief sculpture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3-5 levels of depth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Give emphasis to the main character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⬗"/>
            </a:pPr>
            <a:r>
              <a:rPr lang="en" sz="2400"/>
              <a:t>Be creative!</a:t>
            </a:r>
            <a:endParaRPr sz="2400"/>
          </a:p>
        </p:txBody>
      </p:sp>
      <p:sp>
        <p:nvSpPr>
          <p:cNvPr id="203" name="Google Shape;203;p33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548025" y="431025"/>
            <a:ext cx="5511000" cy="50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Today….</a:t>
            </a:r>
            <a:endParaRPr/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342900" y="1067175"/>
            <a:ext cx="5411400" cy="33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Look up different myths that interest you, select one</a:t>
            </a:r>
            <a:endParaRPr b="1" sz="24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b="1" lang="en" sz="1800"/>
              <a:t>Think about what the purpose or meaning of the story is. What can be learned?</a:t>
            </a:r>
            <a:endParaRPr b="1" sz="1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Begin drawing thumbnail sketches (3)</a:t>
            </a:r>
            <a:endParaRPr b="1" sz="24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b="1" lang="en" sz="1800"/>
              <a:t>Look up images for inspiration</a:t>
            </a:r>
            <a:endParaRPr b="1" sz="18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b="1" lang="en" sz="1800"/>
              <a:t>Print them out if you will be using them for your final sketch</a:t>
            </a:r>
            <a:endParaRPr b="1" sz="1800"/>
          </a:p>
        </p:txBody>
      </p:sp>
      <p:sp>
        <p:nvSpPr>
          <p:cNvPr id="210" name="Google Shape;210;p34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1822550" y="420325"/>
            <a:ext cx="5511000" cy="49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Critique questions</a:t>
            </a:r>
            <a:endParaRPr sz="3000"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548025" y="1052402"/>
            <a:ext cx="8206500" cy="383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Artist: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What myth did you choose? Explain its story.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Why did you choose this myth?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How did you portray this myth?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What did you do well? What do you think you can improve on?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Viewers: What do you like/what did the artist do well?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	What do you think they could change/improve? Why?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	Final comments and questions.</a:t>
            </a:r>
            <a:endParaRPr/>
          </a:p>
        </p:txBody>
      </p:sp>
      <p:sp>
        <p:nvSpPr>
          <p:cNvPr id="217" name="Google Shape;217;p35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548025" y="533725"/>
            <a:ext cx="5511000" cy="368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endParaRPr/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548025" y="1105275"/>
            <a:ext cx="7835700" cy="321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800"/>
              <a:t>Wikipedia.com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http://www.visual-arts-cork.com/sculpture/relief.htm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https://www.ancient.eu/mythology/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https://www.pinterest.com/pin/691302611524185523/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https://en.wikipedia.org/wiki/Pergamon_Altar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⬗"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D85C6"/>
              </a:solidFill>
            </a:endParaRPr>
          </a:p>
        </p:txBody>
      </p:sp>
      <p:sp>
        <p:nvSpPr>
          <p:cNvPr id="224" name="Google Shape;224;p36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270800" y="20812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relief Sculpture?</a:t>
            </a:r>
            <a:endParaRPr sz="3600"/>
          </a:p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relief Sculpture?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548025" y="1410075"/>
            <a:ext cx="5452800" cy="33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⬗"/>
            </a:pPr>
            <a:r>
              <a:rPr lang="en"/>
              <a:t>Relief is a sculptural technique where the sculpted elements </a:t>
            </a:r>
            <a:r>
              <a:rPr b="1" lang="en"/>
              <a:t>remain attached to a solid background</a:t>
            </a:r>
            <a:r>
              <a:rPr lang="en"/>
              <a:t> of the same material.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⬗"/>
            </a:pPr>
            <a:r>
              <a:rPr lang="en"/>
              <a:t>“Subtractive” techniques: carving, </a:t>
            </a:r>
            <a:r>
              <a:rPr lang="en"/>
              <a:t>impressing</a:t>
            </a:r>
            <a:r>
              <a:rPr lang="en"/>
              <a:t>, </a:t>
            </a:r>
            <a:r>
              <a:rPr lang="en"/>
              <a:t>scraping, incising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⬗"/>
            </a:pPr>
            <a:r>
              <a:rPr lang="en"/>
              <a:t>Materials: Clay, plaster, marble/stone, metals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is a relief sculpture different from a sculpture-in-the-round?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7" name="Google Shape;67;p15"/>
          <p:cNvSpPr txBox="1"/>
          <p:nvPr>
            <p:ph idx="2" type="body"/>
          </p:nvPr>
        </p:nvSpPr>
        <p:spPr>
          <a:xfrm>
            <a:off x="548025" y="3905925"/>
            <a:ext cx="5204400" cy="77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Types of relief</a:t>
            </a:r>
            <a:endParaRPr sz="3000"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548025" y="1410075"/>
            <a:ext cx="5624100" cy="321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b="1" lang="en"/>
              <a:t>Low Relief</a:t>
            </a:r>
            <a:r>
              <a:rPr lang="en"/>
              <a:t> (bas-relief)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b="1" lang="en"/>
              <a:t>Middle Relief</a:t>
            </a:r>
            <a:r>
              <a:rPr lang="en"/>
              <a:t> (mezzo-relief)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b="1" lang="en"/>
              <a:t>High Relief</a:t>
            </a:r>
            <a:r>
              <a:rPr lang="en"/>
              <a:t> (alto-relief)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⬗"/>
            </a:pPr>
            <a:r>
              <a:rPr b="1" lang="en"/>
              <a:t>Sunken Relief </a:t>
            </a:r>
            <a:r>
              <a:rPr lang="en"/>
              <a:t>(incised, coelanaglyphic or intaglio relief), mostly Egyptian art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548025" y="4361250"/>
            <a:ext cx="2567400" cy="35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Sunken Relief</a:t>
            </a:r>
            <a:endParaRPr/>
          </a:p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3491625" y="4404125"/>
            <a:ext cx="2567400" cy="31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Low </a:t>
            </a:r>
            <a:r>
              <a:rPr lang="en"/>
              <a:t>Relief</a:t>
            </a:r>
            <a:endParaRPr/>
          </a:p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25" y="485425"/>
            <a:ext cx="2780175" cy="37090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6435225" y="4449375"/>
            <a:ext cx="2567400" cy="31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High Relief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913" y="282400"/>
            <a:ext cx="2780175" cy="407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5513" y="403750"/>
            <a:ext cx="2877110" cy="383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ctrTitle"/>
          </p:nvPr>
        </p:nvSpPr>
        <p:spPr>
          <a:xfrm>
            <a:off x="917475" y="1583350"/>
            <a:ext cx="5098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Play a game!</a:t>
            </a:r>
            <a:endParaRPr/>
          </a:p>
        </p:txBody>
      </p:sp>
      <p:sp>
        <p:nvSpPr>
          <p:cNvPr id="92" name="Google Shape;92;p18"/>
          <p:cNvSpPr txBox="1"/>
          <p:nvPr>
            <p:ph idx="1" type="subTitle"/>
          </p:nvPr>
        </p:nvSpPr>
        <p:spPr>
          <a:xfrm>
            <a:off x="917475" y="2840052"/>
            <a:ext cx="50985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Yes… you will have to get up for this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4294967295" type="subTitle"/>
          </p:nvPr>
        </p:nvSpPr>
        <p:spPr>
          <a:xfrm>
            <a:off x="343800" y="4458450"/>
            <a:ext cx="8456400" cy="4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Interior of Santi Giovanni e Paolo in Venice. “Monument of the Valier.” (Photo: WikimediaCommons (CC BY-SA 4.0))</a:t>
            </a:r>
            <a:endParaRPr sz="1400"/>
          </a:p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550" y="160725"/>
            <a:ext cx="7194876" cy="429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idx="4294967295" type="subTitle"/>
          </p:nvPr>
        </p:nvSpPr>
        <p:spPr>
          <a:xfrm>
            <a:off x="343800" y="4458450"/>
            <a:ext cx="8456400" cy="4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The Winged Victory of Samothrace (Photo: muratart’ via Shutterstock)</a:t>
            </a:r>
            <a:endParaRPr sz="1400"/>
          </a:p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19183" r="22151" t="0"/>
          <a:stretch/>
        </p:blipFill>
        <p:spPr>
          <a:xfrm>
            <a:off x="996575" y="274575"/>
            <a:ext cx="3546876" cy="4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575" y="274575"/>
            <a:ext cx="3294536" cy="425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ignier template">
  <a:themeElements>
    <a:clrScheme name="Custom 347">
      <a:dk1>
        <a:srgbClr val="413724"/>
      </a:dk1>
      <a:lt1>
        <a:srgbClr val="FFFFFF"/>
      </a:lt1>
      <a:dk2>
        <a:srgbClr val="E5DCCA"/>
      </a:dk2>
      <a:lt2>
        <a:srgbClr val="B0A491"/>
      </a:lt2>
      <a:accent1>
        <a:srgbClr val="FFDF94"/>
      </a:accent1>
      <a:accent2>
        <a:srgbClr val="E0B85D"/>
      </a:accent2>
      <a:accent3>
        <a:srgbClr val="CF9472"/>
      </a:accent3>
      <a:accent4>
        <a:srgbClr val="727B65"/>
      </a:accent4>
      <a:accent5>
        <a:srgbClr val="B4C0CC"/>
      </a:accent5>
      <a:accent6>
        <a:srgbClr val="95AECD"/>
      </a:accent6>
      <a:hlink>
        <a:srgbClr val="7A67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